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2" r:id="rId4"/>
    <p:sldId id="270" r:id="rId5"/>
    <p:sldId id="265" r:id="rId6"/>
    <p:sldId id="264" r:id="rId7"/>
    <p:sldId id="266" r:id="rId8"/>
    <p:sldId id="267" r:id="rId9"/>
    <p:sldId id="271" r:id="rId10"/>
    <p:sldId id="268" r:id="rId11"/>
    <p:sldId id="272" r:id="rId12"/>
    <p:sldId id="273" r:id="rId13"/>
    <p:sldId id="261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80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EE14A-009E-4889-9C6D-3BB9212DDC96}" type="datetimeFigureOut">
              <a:rPr lang="ru-RU" smtClean="0"/>
              <a:t>24.04.2017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BFECD-60CF-48A2-9CDD-02F588D47C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6016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8D73-5649-4152-9076-AB54298073D8}" type="datetimeFigureOut">
              <a:rPr lang="ru-RU" smtClean="0"/>
              <a:t>24.04.2017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6CD1-6384-4A0F-AE69-28EAAE0BF2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1552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8D73-5649-4152-9076-AB54298073D8}" type="datetimeFigureOut">
              <a:rPr lang="ru-RU" smtClean="0"/>
              <a:t>24.04.2017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6CD1-6384-4A0F-AE69-28EAAE0BF2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450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8D73-5649-4152-9076-AB54298073D8}" type="datetimeFigureOut">
              <a:rPr lang="ru-RU" smtClean="0"/>
              <a:t>24.04.2017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6CD1-6384-4A0F-AE69-28EAAE0BF2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9353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8D73-5649-4152-9076-AB54298073D8}" type="datetimeFigureOut">
              <a:rPr lang="ru-RU" smtClean="0"/>
              <a:t>24.04.2017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6CD1-6384-4A0F-AE69-28EAAE0BF2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47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8D73-5649-4152-9076-AB54298073D8}" type="datetimeFigureOut">
              <a:rPr lang="ru-RU" smtClean="0"/>
              <a:t>24.04.2017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6CD1-6384-4A0F-AE69-28EAAE0BF2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526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8D73-5649-4152-9076-AB54298073D8}" type="datetimeFigureOut">
              <a:rPr lang="ru-RU" smtClean="0"/>
              <a:t>24.04.2017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6CD1-6384-4A0F-AE69-28EAAE0BF2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779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8D73-5649-4152-9076-AB54298073D8}" type="datetimeFigureOut">
              <a:rPr lang="ru-RU" smtClean="0"/>
              <a:t>24.04.2017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6CD1-6384-4A0F-AE69-28EAAE0BF2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2170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8D73-5649-4152-9076-AB54298073D8}" type="datetimeFigureOut">
              <a:rPr lang="ru-RU" smtClean="0"/>
              <a:t>24.04.2017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6CD1-6384-4A0F-AE69-28EAAE0BF2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166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8D73-5649-4152-9076-AB54298073D8}" type="datetimeFigureOut">
              <a:rPr lang="ru-RU" smtClean="0"/>
              <a:t>24.04.2017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6CD1-6384-4A0F-AE69-28EAAE0BF2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29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8D73-5649-4152-9076-AB54298073D8}" type="datetimeFigureOut">
              <a:rPr lang="ru-RU" smtClean="0"/>
              <a:t>24.04.2017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6CD1-6384-4A0F-AE69-28EAAE0BF2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079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8D73-5649-4152-9076-AB54298073D8}" type="datetimeFigureOut">
              <a:rPr lang="ru-RU" smtClean="0"/>
              <a:t>24.04.2017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6CD1-6384-4A0F-AE69-28EAAE0BF2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706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28D73-5649-4152-9076-AB54298073D8}" type="datetimeFigureOut">
              <a:rPr lang="ru-RU" smtClean="0"/>
              <a:t>24.04.2017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C6CD1-6384-4A0F-AE69-28EAAE0BF2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125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665701"/>
            <a:ext cx="9144000" cy="2387600"/>
          </a:xfrm>
        </p:spPr>
        <p:txBody>
          <a:bodyPr>
            <a:noAutofit/>
          </a:bodyPr>
          <a:lstStyle/>
          <a:p>
            <a:r>
              <a:rPr lang="ru-RU" sz="4400" dirty="0"/>
              <a:t>СВЕРХБЫСТРАЯ ДИНАМИКА НОСИТЕЛЕЙ ЗАРЯДА В ПОЛУПРОВОДНИКОВЫХ НИТЕВИДНЫХ НАНОКРИСТАЛЛАХ.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746435" y="5088835"/>
            <a:ext cx="3193773" cy="1338469"/>
          </a:xfrm>
        </p:spPr>
        <p:txBody>
          <a:bodyPr/>
          <a:lstStyle/>
          <a:p>
            <a:pPr algn="l"/>
            <a:r>
              <a:rPr lang="ru-RU" dirty="0"/>
              <a:t>Антон</a:t>
            </a:r>
            <a:r>
              <a:rPr lang="en-US" dirty="0"/>
              <a:t> </a:t>
            </a:r>
            <a:r>
              <a:rPr lang="ru-RU" dirty="0"/>
              <a:t>Елисеев</a:t>
            </a:r>
            <a:endParaRPr lang="en-US" dirty="0"/>
          </a:p>
          <a:p>
            <a:pPr algn="l"/>
            <a:r>
              <a:rPr lang="ru-RU" dirty="0"/>
              <a:t>группа</a:t>
            </a:r>
            <a:r>
              <a:rPr lang="en-US" dirty="0"/>
              <a:t> V3400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8842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039202" y="5438214"/>
            <a:ext cx="101136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/>
              <a:t>Зависимость времени релаксации электрона по импульсу от времени для упорядоченных </a:t>
            </a:r>
            <a:br>
              <a:rPr lang="en-US" sz="2000" dirty="0"/>
            </a:br>
            <a:r>
              <a:rPr lang="ru-RU" sz="2000" dirty="0"/>
              <a:t>ННК на основе </a:t>
            </a:r>
            <a:r>
              <a:rPr lang="en-US" sz="2000" dirty="0"/>
              <a:t>GaAs </a:t>
            </a:r>
            <a:r>
              <a:rPr lang="ru-RU" sz="2000" dirty="0"/>
              <a:t>(образцы с </a:t>
            </a:r>
            <a:r>
              <a:rPr lang="ru-RU" sz="2000" dirty="0" err="1"/>
              <a:t>мезой</a:t>
            </a:r>
            <a:r>
              <a:rPr lang="ru-RU" sz="2000" dirty="0"/>
              <a:t> 1200</a:t>
            </a:r>
            <a:r>
              <a:rPr lang="en-US" sz="2000" dirty="0"/>
              <a:t>/100 </a:t>
            </a:r>
            <a:r>
              <a:rPr lang="ru-RU" sz="2000" dirty="0"/>
              <a:t>и </a:t>
            </a:r>
            <a:r>
              <a:rPr lang="en-US" sz="2000" dirty="0"/>
              <a:t>600/100</a:t>
            </a:r>
            <a:r>
              <a:rPr lang="ru-RU" sz="2000" dirty="0"/>
              <a:t>) </a:t>
            </a: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Зависимость времени релаксации электрона по импульсу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822" y="1690688"/>
            <a:ext cx="6494355" cy="37207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85" t="56899" r="44269" b="33866"/>
          <a:stretch/>
        </p:blipFill>
        <p:spPr>
          <a:xfrm>
            <a:off x="9550564" y="3172077"/>
            <a:ext cx="1145341" cy="75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7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Динамика восстановления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3"/>
          <a:stretch/>
        </p:blipFill>
        <p:spPr>
          <a:xfrm>
            <a:off x="638029" y="1690688"/>
            <a:ext cx="5843954" cy="35915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51223" y="5282229"/>
            <a:ext cx="421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Динамика восстановления для </a:t>
            </a:r>
            <a:r>
              <a:rPr lang="en-US" dirty="0"/>
              <a:t>GaAs </a:t>
            </a:r>
            <a:r>
              <a:rPr lang="ru-RU" dirty="0"/>
              <a:t>ННК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6281812" y="1690688"/>
                <a:ext cx="5472332" cy="705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1" dirty="0" smtClean="0"/>
                        <m:t>fit</m:t>
                      </m:r>
                      <m:r>
                        <m:rPr>
                          <m:nor/>
                        </m:rPr>
                        <a:rPr lang="en-US" sz="2400" i="1" dirty="0" smtClean="0"/>
                        <m:t>(</m:t>
                      </m:r>
                      <m:r>
                        <m:rPr>
                          <m:nor/>
                        </m:rPr>
                        <a:rPr lang="en-US" sz="2400" i="1" dirty="0" smtClean="0"/>
                        <m:t>t</m:t>
                      </m:r>
                      <m:r>
                        <m:rPr>
                          <m:nor/>
                        </m:rPr>
                        <a:rPr lang="en-US" sz="2400" i="1" dirty="0" smtClean="0"/>
                        <m:t>)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−(1−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ru-RU" sz="2400" i="1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812" y="1690688"/>
                <a:ext cx="5472332" cy="7050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682155" y="2604573"/>
            <a:ext cx="50719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 При средней интенсивности порядка 1мВт появляться быстрая динамика восстановления эффективности ТГц генерации, происходит перезарядка емкости обедненного поверхностного слоя за счет диффузии дырок</a:t>
            </a:r>
          </a:p>
          <a:p>
            <a:r>
              <a:rPr lang="ru-RU" sz="2000" dirty="0"/>
              <a:t> В дальнейшем происходит, в основном, захват дырок на поверхностные уровни, занятые электронами.</a:t>
            </a:r>
          </a:p>
        </p:txBody>
      </p:sp>
    </p:spTree>
    <p:extLst>
      <p:ext uri="{BB962C8B-B14F-4D97-AF65-F5344CB8AC3E}">
        <p14:creationId xmlns:p14="http://schemas.microsoft.com/office/powerpoint/2010/main" val="1132559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ru-RU" dirty="0"/>
              <a:t>В ННК на основе </a:t>
            </a:r>
            <a:r>
              <a:rPr lang="en-US" dirty="0"/>
              <a:t>GaAs </a:t>
            </a:r>
            <a:r>
              <a:rPr lang="ru-RU" dirty="0"/>
              <a:t>время релаксации электрона по импульсу прямо пропорционально мощности накачки.</a:t>
            </a:r>
            <a:endParaRPr lang="en-US" dirty="0"/>
          </a:p>
          <a:p>
            <a:r>
              <a:rPr lang="ru-RU" dirty="0"/>
              <a:t>В упорядоченных массивах ННК на основе </a:t>
            </a:r>
            <a:r>
              <a:rPr lang="en-US" dirty="0"/>
              <a:t>GaAs </a:t>
            </a:r>
            <a:r>
              <a:rPr lang="ru-RU" dirty="0"/>
              <a:t>временя релаксации электрона по импульсу зависит от </a:t>
            </a:r>
            <a:r>
              <a:rPr lang="ru-RU" dirty="0" err="1"/>
              <a:t>мезы</a:t>
            </a:r>
            <a:r>
              <a:rPr lang="ru-RU" dirty="0"/>
              <a:t> массива.</a:t>
            </a:r>
          </a:p>
          <a:p>
            <a:r>
              <a:rPr lang="ru-RU" dirty="0"/>
              <a:t>При средней интенсивности порядка 1мВт появляться быстрая динамика восстановления эффективности ТГц генерации, обусловленная перезарядкой емкости обедненного поверхностного слоя за счет диффузии дырок. В дальнейшем происходит, в основном, захват дырок на поверхностные уровни, занятые электронами.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490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8764"/>
          </a:xfrm>
        </p:spPr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858765"/>
            <a:ext cx="10515600" cy="581780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1700" u="sng" dirty="0"/>
              <a:t>Аверкиев</a:t>
            </a:r>
            <a:r>
              <a:rPr lang="ru-RU" sz="1700" dirty="0"/>
              <a:t> Н.С., Шик А.Я. Контактные явления в квантовых нитях и пористом кремнии//Физика и техника полупроводников. - 1996. - №.2 - С. 199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MOCVD grown thin film nanocomposites based on </a:t>
            </a:r>
            <a:r>
              <a:rPr lang="en-US" sz="1700" dirty="0" err="1"/>
              <a:t>ybco</a:t>
            </a:r>
            <a:r>
              <a:rPr lang="en-US" sz="1700" dirty="0"/>
              <a:t> with columnar defects comprised of self-assembled inclusions / O. V. </a:t>
            </a:r>
            <a:r>
              <a:rPr lang="en-US" sz="1700" dirty="0" err="1"/>
              <a:t>Boytsova</a:t>
            </a:r>
            <a:r>
              <a:rPr lang="en-US" sz="1700" dirty="0"/>
              <a:t>, S. V. </a:t>
            </a:r>
            <a:r>
              <a:rPr lang="en-US" sz="1700" dirty="0" err="1"/>
              <a:t>Samoilenkov</a:t>
            </a:r>
            <a:r>
              <a:rPr lang="en-US" sz="1700" dirty="0"/>
              <a:t>, A. V. </a:t>
            </a:r>
            <a:r>
              <a:rPr lang="en-US" sz="1700" dirty="0" err="1"/>
              <a:t>Vasiliev</a:t>
            </a:r>
            <a:r>
              <a:rPr lang="en-US" sz="1700" dirty="0"/>
              <a:t> et al. // </a:t>
            </a:r>
            <a:r>
              <a:rPr lang="en-US" sz="1700" i="1" dirty="0"/>
              <a:t>ISA Transactions</a:t>
            </a:r>
            <a:r>
              <a:rPr lang="en-US" sz="1700" dirty="0"/>
              <a:t>. — 2009. — Vol. 25, no. 8. — P. 1185–1190</a:t>
            </a:r>
            <a:endParaRPr lang="ru-RU" sz="1700" dirty="0"/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Hu S. et al. Optical, electrical, and solar energy-conversion properties of gallium arsenide nanowire-array </a:t>
            </a:r>
            <a:r>
              <a:rPr lang="en-US" sz="1700" dirty="0" err="1"/>
              <a:t>photoanodes</a:t>
            </a:r>
            <a:r>
              <a:rPr lang="en-US" sz="1700" dirty="0"/>
              <a:t> //Energy &amp; Environmental Science. – 2013. – </a:t>
            </a:r>
            <a:r>
              <a:rPr lang="ru-RU" sz="1700" dirty="0"/>
              <a:t>Т. 6. – №. 6. – С. 1879-1890.</a:t>
            </a:r>
            <a:endParaRPr lang="en-US" sz="1700" dirty="0"/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Cao L. et al. Engineering light absorption in semiconductor nanowire devices //Nature materials. – 2009. – Т. 8. – №. 8. – С. 643-647.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 err="1"/>
              <a:t>Tomioka</a:t>
            </a:r>
            <a:r>
              <a:rPr lang="en-US" sz="1700" dirty="0"/>
              <a:t> K., Yoshimura M. and Fukui T. , A III–V nanowire channel on silicon for high-performance vertical transistors, Nature 488,189–93(2012).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Xu M.-W., </a:t>
            </a:r>
            <a:r>
              <a:rPr lang="en-US" sz="1700" dirty="0" err="1"/>
              <a:t>Bao</a:t>
            </a:r>
            <a:r>
              <a:rPr lang="en-US" sz="1700" dirty="0"/>
              <a:t> S.-J. // Energy Storage in the Emerging Era of Smart Grids; In tech: 2011; V. 12, P. 251-278</a:t>
            </a:r>
            <a:endParaRPr lang="ru-RU" sz="1700" dirty="0"/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Zeng Y., Ye Q., Shen W. Design principles for single standing nanowire solar cells: going beyond the planar efficiency limits //Scientific reports. – 2014. – Т. 4.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 err="1"/>
              <a:t>Duan</a:t>
            </a:r>
            <a:r>
              <a:rPr lang="en-US" sz="1700" dirty="0"/>
              <a:t> X. F, Huang Y., Cui Y., Wang J. F. and </a:t>
            </a:r>
            <a:r>
              <a:rPr lang="en-US" sz="1700" dirty="0" err="1"/>
              <a:t>Lieber</a:t>
            </a:r>
            <a:r>
              <a:rPr lang="en-US" sz="1700" dirty="0"/>
              <a:t> C. M., Indium phosphide nanowires as building blocks for nanoscale electronic and optoelectronic devices, Nature 409, 66–9 (2001).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 err="1"/>
              <a:t>Trukhin</a:t>
            </a:r>
            <a:r>
              <a:rPr lang="en-US" sz="1700" dirty="0"/>
              <a:t> V.N., </a:t>
            </a:r>
            <a:r>
              <a:rPr lang="en-US" sz="1700" dirty="0" err="1"/>
              <a:t>Buyskikh</a:t>
            </a:r>
            <a:r>
              <a:rPr lang="en-US" sz="1700" dirty="0"/>
              <a:t> A.S., </a:t>
            </a:r>
            <a:r>
              <a:rPr lang="en-US" sz="1700" dirty="0" err="1"/>
              <a:t>Kaliteevskaya</a:t>
            </a:r>
            <a:r>
              <a:rPr lang="en-US" sz="1700" dirty="0"/>
              <a:t> N.A., </a:t>
            </a:r>
            <a:r>
              <a:rPr lang="en-US" sz="1700" dirty="0" err="1"/>
              <a:t>Bourauleuv</a:t>
            </a:r>
            <a:r>
              <a:rPr lang="en-US" sz="1700" dirty="0"/>
              <a:t> A.D., </a:t>
            </a:r>
            <a:r>
              <a:rPr lang="en-US" sz="1700" dirty="0" err="1"/>
              <a:t>Samoilov</a:t>
            </a:r>
            <a:r>
              <a:rPr lang="en-US" sz="1700" dirty="0"/>
              <a:t>  L.L., </a:t>
            </a:r>
            <a:r>
              <a:rPr lang="en-US" sz="1700" dirty="0" err="1"/>
              <a:t>Samsonenko</a:t>
            </a:r>
            <a:r>
              <a:rPr lang="en-US" sz="1700" dirty="0"/>
              <a:t> Y.B., </a:t>
            </a:r>
            <a:r>
              <a:rPr lang="en-US" sz="1700" dirty="0" err="1"/>
              <a:t>Cirlin</a:t>
            </a:r>
            <a:r>
              <a:rPr lang="en-US" sz="1700" dirty="0"/>
              <a:t> G.E., </a:t>
            </a:r>
            <a:r>
              <a:rPr lang="en-US" sz="1700" dirty="0" err="1"/>
              <a:t>Kaliteevski</a:t>
            </a:r>
            <a:r>
              <a:rPr lang="en-US" sz="1700" dirty="0"/>
              <a:t> M.A., Gallant A.J . Terahertz generation by GaAs nanowires, </a:t>
            </a:r>
            <a:r>
              <a:rPr lang="en-US" sz="1700" dirty="0" err="1"/>
              <a:t>Appl.Phys.Lett</a:t>
            </a:r>
            <a:r>
              <a:rPr lang="en-US" sz="1700" dirty="0"/>
              <a:t>., v.103, p. 072108 (2013).</a:t>
            </a:r>
            <a:endParaRPr lang="ru-RU" sz="1700" dirty="0"/>
          </a:p>
          <a:p>
            <a:pPr marL="342900" indent="-342900">
              <a:buFont typeface="+mj-lt"/>
              <a:buAutoNum type="arabicPeriod"/>
            </a:pPr>
            <a:endParaRPr lang="ru-RU" sz="1600" dirty="0"/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646509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доклада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dirty="0"/>
              <a:t>Актуальность работы</a:t>
            </a:r>
          </a:p>
          <a:p>
            <a:pPr>
              <a:lnSpc>
                <a:spcPct val="150000"/>
              </a:lnSpc>
            </a:pPr>
            <a:r>
              <a:rPr lang="ru-RU" dirty="0"/>
              <a:t>Образцы, описание и получение</a:t>
            </a:r>
          </a:p>
          <a:p>
            <a:pPr>
              <a:lnSpc>
                <a:spcPct val="150000"/>
              </a:lnSpc>
            </a:pPr>
            <a:r>
              <a:rPr lang="ru-RU" dirty="0"/>
              <a:t>Описание метода, используемого в работе</a:t>
            </a:r>
          </a:p>
          <a:p>
            <a:pPr>
              <a:lnSpc>
                <a:spcPct val="150000"/>
              </a:lnSpc>
            </a:pPr>
            <a:r>
              <a:rPr lang="ru-RU" dirty="0"/>
              <a:t>Результаты и обсуждение</a:t>
            </a:r>
          </a:p>
          <a:p>
            <a:pPr>
              <a:lnSpc>
                <a:spcPct val="150000"/>
              </a:lnSpc>
            </a:pPr>
            <a:r>
              <a:rPr lang="ru-RU" dirty="0"/>
              <a:t>Итоги</a:t>
            </a:r>
          </a:p>
        </p:txBody>
      </p:sp>
    </p:spTree>
    <p:extLst>
      <p:ext uri="{BB962C8B-B14F-4D97-AF65-F5344CB8AC3E}">
        <p14:creationId xmlns:p14="http://schemas.microsoft.com/office/powerpoint/2010/main" val="3275278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ННК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52268" y="1451537"/>
            <a:ext cx="10515600" cy="5272820"/>
          </a:xfrm>
        </p:spPr>
        <p:txBody>
          <a:bodyPr/>
          <a:lstStyle/>
          <a:p>
            <a:r>
              <a:rPr lang="ru-RU" dirty="0"/>
              <a:t>Наноэлектроника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Сверхчувствительные фотодиоды </a:t>
            </a:r>
            <a:r>
              <a:rPr lang="en-US" dirty="0"/>
              <a:t>[6]</a:t>
            </a:r>
            <a:endParaRPr lang="ru-RU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Резистивные элементы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Транзисторы сверхвысокой плотности </a:t>
            </a:r>
            <a:r>
              <a:rPr lang="en-US" dirty="0"/>
              <a:t>[7]</a:t>
            </a:r>
          </a:p>
          <a:p>
            <a:r>
              <a:rPr lang="ru-RU" dirty="0"/>
              <a:t>Энергетика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Элементарная ячейка солнечных батарей </a:t>
            </a:r>
            <a:r>
              <a:rPr lang="en-US" dirty="0"/>
              <a:t>[6, 9]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Аккумуляторы</a:t>
            </a:r>
            <a:r>
              <a:rPr lang="en-US" dirty="0"/>
              <a:t> [8]</a:t>
            </a:r>
            <a:endParaRPr lang="ru-RU" dirty="0"/>
          </a:p>
          <a:p>
            <a:r>
              <a:rPr lang="ru-RU" dirty="0"/>
              <a:t>Источники излучения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Видимого диапазона </a:t>
            </a:r>
            <a:r>
              <a:rPr lang="en-US" dirty="0"/>
              <a:t>[10]</a:t>
            </a:r>
            <a:endParaRPr lang="ru-RU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ТГц излучение </a:t>
            </a:r>
            <a:r>
              <a:rPr lang="en-US" dirty="0"/>
              <a:t>[11]</a:t>
            </a:r>
          </a:p>
          <a:p>
            <a:r>
              <a:rPr lang="ru-RU" dirty="0"/>
              <a:t>Биотехнологии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Распознавание </a:t>
            </a:r>
            <a:r>
              <a:rPr lang="ru-RU" dirty="0" err="1"/>
              <a:t>нуклиотидов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16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динамики носителей в ННК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Вклад соотношения площади поверхности полупроводника к его объему</a:t>
                </a:r>
                <a:br>
                  <a:rPr lang="ru-RU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эф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об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пов</m:t>
                            </m:r>
                          </m:sub>
                        </m:sSub>
                      </m:den>
                    </m:f>
                  </m:oMath>
                </a14:m>
                <a:endParaRPr lang="ru-RU" dirty="0"/>
              </a:p>
              <a:p>
                <a:r>
                  <a:rPr lang="ru-RU" dirty="0"/>
                  <a:t>ННК как 1</a:t>
                </a:r>
                <a:r>
                  <a:rPr lang="en-US" dirty="0"/>
                  <a:t>D </a:t>
                </a:r>
                <a:r>
                  <a:rPr lang="ru-RU" dirty="0"/>
                  <a:t>структура</a:t>
                </a:r>
                <a:br>
                  <a:rPr lang="ru-RU" dirty="0"/>
                </a:br>
                <a:r>
                  <a:rPr lang="ru-RU" dirty="0"/>
                  <a:t>	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∅≤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 нм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17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см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Качественно иной характер экранирования внешнего ЭМ поля</a:t>
                </a:r>
              </a:p>
              <a:p>
                <a:pPr lvl="1"/>
                <a:r>
                  <a:rPr lang="ru-RU" dirty="0"/>
                  <a:t>Процессы релаксации как диффузия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184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1434"/>
            <a:ext cx="5530349" cy="2942956"/>
          </a:xfrm>
        </p:spPr>
      </p:pic>
      <p:sp>
        <p:nvSpPr>
          <p:cNvPr id="5" name="Прямоугольник 4"/>
          <p:cNvSpPr/>
          <p:nvPr/>
        </p:nvSpPr>
        <p:spPr>
          <a:xfrm>
            <a:off x="1528389" y="5535137"/>
            <a:ext cx="89564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Снимки массивов ННК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получены с помощью СЭМ и методом растровой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электронной микроскопии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Исследуемые образцы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lum contrast="40000"/>
          </a:blip>
          <a:stretch>
            <a:fillRect/>
          </a:stretch>
        </p:blipFill>
        <p:spPr>
          <a:xfrm>
            <a:off x="6368549" y="2141434"/>
            <a:ext cx="4082589" cy="27541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8389" y="1636978"/>
            <a:ext cx="414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Упорядоченные </a:t>
            </a:r>
            <a:r>
              <a:rPr lang="en-US" dirty="0"/>
              <a:t>GaAs </a:t>
            </a:r>
            <a:r>
              <a:rPr lang="ru-RU" dirty="0"/>
              <a:t>ННК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34858" y="1636978"/>
            <a:ext cx="414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Неупорядоченные </a:t>
            </a:r>
            <a:r>
              <a:rPr lang="en-US" dirty="0" err="1"/>
              <a:t>AlGaAs</a:t>
            </a:r>
            <a:r>
              <a:rPr lang="en-US" dirty="0"/>
              <a:t> </a:t>
            </a:r>
            <a:r>
              <a:rPr lang="ru-RU" dirty="0"/>
              <a:t>ННК</a:t>
            </a:r>
          </a:p>
        </p:txBody>
      </p:sp>
    </p:spTree>
    <p:extLst>
      <p:ext uri="{BB962C8B-B14F-4D97-AF65-F5344CB8AC3E}">
        <p14:creationId xmlns:p14="http://schemas.microsoft.com/office/powerpoint/2010/main" val="3719042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51057"/>
            <a:ext cx="10515600" cy="1325563"/>
          </a:xfrm>
        </p:spPr>
        <p:txBody>
          <a:bodyPr/>
          <a:lstStyle/>
          <a:p>
            <a:r>
              <a:rPr lang="ru-RU" dirty="0"/>
              <a:t>Генерация ТГц излучения от ННК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2366"/>
            <a:ext cx="5743585" cy="3262553"/>
          </a:xfrm>
        </p:spPr>
      </p:pic>
      <p:pic>
        <p:nvPicPr>
          <p:cNvPr id="5" name="Pictu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" t="3174" r="2578" b="3403"/>
          <a:stretch/>
        </p:blipFill>
        <p:spPr bwMode="auto">
          <a:xfrm>
            <a:off x="6581785" y="1690688"/>
            <a:ext cx="4772015" cy="326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112518" y="5196597"/>
            <a:ext cx="5194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Схематичное изображение генерации</a:t>
            </a:r>
          </a:p>
          <a:p>
            <a:pPr algn="ctr"/>
            <a:r>
              <a:rPr lang="ru-RU" sz="2400" dirty="0"/>
              <a:t> ТГц от массива ННК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283100" y="5381262"/>
            <a:ext cx="33693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Схема ТГц спектрометра</a:t>
            </a:r>
          </a:p>
        </p:txBody>
      </p:sp>
    </p:spTree>
    <p:extLst>
      <p:ext uri="{BB962C8B-B14F-4D97-AF65-F5344CB8AC3E}">
        <p14:creationId xmlns:p14="http://schemas.microsoft.com/office/powerpoint/2010/main" val="670512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экспериментальной установки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854502" y="5871420"/>
            <a:ext cx="6482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Схема для изучения динамики носителей в ННК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6" y="1403594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045542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Динамика носителей в ННК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614020" y="5813363"/>
            <a:ext cx="7534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Результаты измерения динамики носителей в </a:t>
            </a:r>
            <a:r>
              <a:rPr lang="en-US" sz="2400" dirty="0"/>
              <a:t>GaAs </a:t>
            </a:r>
            <a:r>
              <a:rPr lang="ru-RU" sz="2400" dirty="0"/>
              <a:t>ННК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Inherited"/>
              </a:rPr>
              <a:t> 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46" t="47306" r="9077" b="25732"/>
          <a:stretch/>
        </p:blipFill>
        <p:spPr>
          <a:xfrm>
            <a:off x="9455134" y="2656419"/>
            <a:ext cx="1631852" cy="227896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2"/>
          <a:stretch/>
        </p:blipFill>
        <p:spPr>
          <a:xfrm>
            <a:off x="2488079" y="1510879"/>
            <a:ext cx="6967055" cy="420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52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Экранирование встроенного поля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7629377" y="2035913"/>
                <a:ext cx="3545058" cy="8503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ru-RU" sz="2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ru-RU" sz="2400" i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ru-RU" sz="2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den>
                              </m:f>
                            </m:e>
                          </m:d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377" y="2035913"/>
                <a:ext cx="3545058" cy="8503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26"/>
          <a:stretch/>
        </p:blipFill>
        <p:spPr>
          <a:xfrm>
            <a:off x="940200" y="2039815"/>
            <a:ext cx="5383909" cy="307289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6888479" y="3118955"/>
            <a:ext cx="5026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a typeface="Times New Roman" panose="02020603050405020304" pitchFamily="18" charset="0"/>
              </a:rPr>
              <a:t>e -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ea typeface="Times New Roman" panose="02020603050405020304" pitchFamily="18" charset="0"/>
              </a:rPr>
              <a:t>заряд электрона</a:t>
            </a:r>
            <a:b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</a:br>
            <a:r>
              <a:rPr lang="ru-RU" dirty="0">
                <a:solidFill>
                  <a:srgbClr val="000000"/>
                </a:solidFill>
                <a:ea typeface="Times New Roman" panose="02020603050405020304" pitchFamily="18" charset="0"/>
              </a:rPr>
              <a:t>m* – эффективная масса электрона</a:t>
            </a:r>
            <a:b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</a:br>
            <a:r>
              <a:rPr lang="ru-RU" dirty="0">
                <a:solidFill>
                  <a:srgbClr val="000000"/>
                </a:solidFill>
                <a:ea typeface="Times New Roman" panose="02020603050405020304" pitchFamily="18" charset="0"/>
              </a:rPr>
              <a:t>N – концентрация неравновесных 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  	</a:t>
            </a:r>
            <a:r>
              <a:rPr lang="ru-RU" dirty="0">
                <a:solidFill>
                  <a:srgbClr val="000000"/>
                </a:solidFill>
                <a:ea typeface="Times New Roman" panose="02020603050405020304" pitchFamily="18" charset="0"/>
              </a:rPr>
              <a:t>носителей заряда</a:t>
            </a:r>
            <a:b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</a:br>
            <a:r>
              <a:rPr lang="ru-RU" dirty="0">
                <a:solidFill>
                  <a:srgbClr val="000000"/>
                </a:solidFill>
                <a:ea typeface="Times New Roman" panose="02020603050405020304" pitchFamily="18" charset="0"/>
              </a:rPr>
              <a:t>ε – диэлектрическая проницаемость </a:t>
            </a:r>
            <a:r>
              <a:rPr lang="ru-RU" dirty="0" err="1">
                <a:solidFill>
                  <a:srgbClr val="000000"/>
                </a:solidFill>
                <a:ea typeface="Times New Roman" panose="02020603050405020304" pitchFamily="18" charset="0"/>
              </a:rPr>
              <a:t>GaAs</a:t>
            </a:r>
            <a:r>
              <a:rPr lang="ru-RU" dirty="0">
                <a:solidFill>
                  <a:srgbClr val="000000"/>
                </a:solidFill>
                <a:ea typeface="Times New Roman" panose="02020603050405020304" pitchFamily="18" charset="0"/>
              </a:rPr>
              <a:t>, </a:t>
            </a:r>
            <a:b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</a:br>
            <a:r>
              <a:rPr lang="ru-RU" dirty="0">
                <a:solidFill>
                  <a:srgbClr val="000000"/>
                </a:solidFill>
                <a:ea typeface="Times New Roman" panose="02020603050405020304" pitchFamily="18" charset="0"/>
              </a:rPr>
              <a:t>η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ea typeface="Times New Roman" panose="02020603050405020304" pitchFamily="18" charset="0"/>
              </a:rPr>
              <a:t>–</a:t>
            </a:r>
            <a:r>
              <a:rPr lang="en-US" dirty="0"/>
              <a:t> </a:t>
            </a:r>
            <a:r>
              <a:rPr lang="ru-RU" dirty="0"/>
              <a:t>поправка к ёмкости с учетом краевых эффектов</a:t>
            </a:r>
            <a:r>
              <a:rPr lang="ru-RU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endParaRPr lang="en-US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r>
              <a:rPr lang="en-US" dirty="0">
                <a:ea typeface="Cambria Math" panose="02040503050406030204" pitchFamily="18" charset="0"/>
              </a:rPr>
              <a:t>𝜏</a:t>
            </a:r>
            <a:r>
              <a:rPr lang="en-US" baseline="-25000" dirty="0"/>
              <a:t>s</a:t>
            </a:r>
            <a:r>
              <a:rPr lang="en-US" dirty="0"/>
              <a:t> </a:t>
            </a:r>
            <a:r>
              <a:rPr lang="ru-RU" dirty="0"/>
              <a:t>– время релаксации электрона по импульсу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40972" y="5461836"/>
            <a:ext cx="4182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/>
              <a:t>Динамика амплитуды ТГц излучения</a:t>
            </a:r>
            <a:br>
              <a:rPr lang="ru-RU" sz="2000" dirty="0"/>
            </a:br>
            <a:r>
              <a:rPr lang="ru-RU" sz="2000" dirty="0"/>
              <a:t> на коротких временах (</a:t>
            </a:r>
            <a:r>
              <a:rPr lang="en-US" sz="2000" dirty="0"/>
              <a:t>GaAs </a:t>
            </a:r>
            <a:r>
              <a:rPr lang="ru-RU" sz="2000" dirty="0"/>
              <a:t>ННК)</a:t>
            </a:r>
          </a:p>
        </p:txBody>
      </p:sp>
    </p:spTree>
    <p:extLst>
      <p:ext uri="{BB962C8B-B14F-4D97-AF65-F5344CB8AC3E}">
        <p14:creationId xmlns:p14="http://schemas.microsoft.com/office/powerpoint/2010/main" val="33890129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419</Words>
  <Application>Microsoft Office PowerPoint</Application>
  <PresentationFormat>Широкоэкранный</PresentationFormat>
  <Paragraphs>66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Courier New</vt:lpstr>
      <vt:lpstr>Inherited</vt:lpstr>
      <vt:lpstr>Times New Roman</vt:lpstr>
      <vt:lpstr>Тема Office</vt:lpstr>
      <vt:lpstr>СВЕРХБЫСТРАЯ ДИНАМИКА НОСИТЕЛЕЙ ЗАРЯДА В ПОЛУПРОВОДНИКОВЫХ НИТЕВИДНЫХ НАНОКРИСТАЛЛАХ.</vt:lpstr>
      <vt:lpstr>План доклада</vt:lpstr>
      <vt:lpstr>Применение ННК</vt:lpstr>
      <vt:lpstr>Особенности динамики носителей в ННК</vt:lpstr>
      <vt:lpstr>Исследуемые образцы</vt:lpstr>
      <vt:lpstr>Генерация ТГц излучения от ННК</vt:lpstr>
      <vt:lpstr>Схема экспериментальной установки </vt:lpstr>
      <vt:lpstr>Динамика носителей в ННК</vt:lpstr>
      <vt:lpstr>Экранирование встроенного поля</vt:lpstr>
      <vt:lpstr>Зависимость времени релаксации электрона по импульсу</vt:lpstr>
      <vt:lpstr>Динамика восстановления</vt:lpstr>
      <vt:lpstr>Результаты</vt:lpstr>
      <vt:lpstr>Литература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Наностержни, получение и применение</dc:title>
  <dc:creator>Антон Елисеев</dc:creator>
  <cp:lastModifiedBy>Антон Елисеев</cp:lastModifiedBy>
  <cp:revision>55</cp:revision>
  <dcterms:created xsi:type="dcterms:W3CDTF">2016-11-09T09:05:08Z</dcterms:created>
  <dcterms:modified xsi:type="dcterms:W3CDTF">2017-04-24T09:17:47Z</dcterms:modified>
</cp:coreProperties>
</file>